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60" r:id="rId4"/>
    <p:sldId id="2556" r:id="rId5"/>
    <p:sldId id="2557" r:id="rId6"/>
    <p:sldId id="2558" r:id="rId7"/>
    <p:sldId id="2559" r:id="rId8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94695B-E3ED-4861-9810-08988E247535}" v="7" dt="2026-06-16T18:04:01.3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6-16T18:04:14.028" v="4643" actId="1076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6-16T17:43:37.700" v="4573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6-16T17:43:37.700" v="4573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6-16T18:00:12.073" v="4626" actId="14100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6-16T17:43:54.388" v="4580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6-16T17:44:08.964" v="4590" actId="20577"/>
          <ac:spMkLst>
            <pc:docMk/>
            <pc:sldMk cId="263347290" sldId="2556"/>
            <ac:spMk id="6" creationId="{468EEE38-E13C-E44E-E391-DD72497BAF3F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6-16T17:44:00.080" v="4582" actId="478"/>
          <ac:graphicFrameMkLst>
            <pc:docMk/>
            <pc:sldMk cId="263347290" sldId="2556"/>
            <ac:graphicFrameMk id="5" creationId="{5FC1767B-2CDF-CE6D-BBBA-C8E464A70555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6-16T17:43:58.274" v="4581" actId="478"/>
          <ac:graphicFrameMkLst>
            <pc:docMk/>
            <pc:sldMk cId="263347290" sldId="2556"/>
            <ac:graphicFrameMk id="9" creationId="{59FA6959-679F-A454-EC32-BB3CB6B4E141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6-16T17:59:46.828" v="4621" actId="14100"/>
          <ac:graphicFrameMkLst>
            <pc:docMk/>
            <pc:sldMk cId="263347290" sldId="2556"/>
            <ac:graphicFrameMk id="10" creationId="{62858B5C-DAB9-BA2C-32EC-E97A8EF45099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6-16T18:00:12.073" v="4626" actId="14100"/>
          <ac:graphicFrameMkLst>
            <pc:docMk/>
            <pc:sldMk cId="263347290" sldId="2556"/>
            <ac:graphicFrameMk id="11" creationId="{C38747D4-16B7-967C-2D1C-93C811177831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6-16T17:56:58.241" v="4615" actId="14100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6-16T17:44:17.011" v="4594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6-16T17:56:58.241" v="4615" actId="14100"/>
          <ac:graphicFrameMkLst>
            <pc:docMk/>
            <pc:sldMk cId="4186037163" sldId="2557"/>
            <ac:graphicFrameMk id="2" creationId="{E45A8BE9-EFF7-4A09-CE85-F50289340B09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6-16T17:44:13.849" v="4591" actId="478"/>
          <ac:graphicFrameMkLst>
            <pc:docMk/>
            <pc:sldMk cId="4186037163" sldId="2557"/>
            <ac:graphicFrameMk id="3" creationId="{2F5CBE3C-B916-1359-971D-A8678E69C58F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6-16T18:02:54.637" v="4638" actId="1076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6-16T17:44:27.448" v="4598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6-16T17:44:21.642" v="4595" actId="478"/>
          <ac:graphicFrameMkLst>
            <pc:docMk/>
            <pc:sldMk cId="1636667196" sldId="2558"/>
            <ac:graphicFrameMk id="5" creationId="{D9FE16CB-E059-655F-F912-E98FE012A8F8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6-16T18:02:32.817" v="4630" actId="478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6-16T18:02:31.087" v="4629" actId="14100"/>
          <ac:graphicFrameMkLst>
            <pc:docMk/>
            <pc:sldMk cId="1636667196" sldId="2558"/>
            <ac:graphicFrameMk id="7" creationId="{6205C40B-5D67-FC4A-5768-B902477EFB97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6-16T18:02:54.637" v="4638" actId="1076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6-16T18:04:14.028" v="4643" actId="1076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6-16T17:44:36.507" v="4602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6-16T17:44:32.453" v="4599" actId="478"/>
          <ac:graphicFrameMkLst>
            <pc:docMk/>
            <pc:sldMk cId="1991370206" sldId="2559"/>
            <ac:graphicFrameMk id="5" creationId="{33C43F7A-DC18-05B7-F7E7-F3205C471180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6-16T18:04:14.028" v="4643" actId="1076"/>
          <ac:graphicFrameMkLst>
            <pc:docMk/>
            <pc:sldMk cId="1991370206" sldId="2559"/>
            <ac:graphicFrameMk id="6" creationId="{A6EF273F-7749-4D05-2E1D-231FD1671185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6-16T17:47:12.463" v="4606" actId="1076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6-16T17:43:50.559" v="4577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6-16T17:47:12.463" v="4606" actId="1076"/>
          <ac:graphicFrameMkLst>
            <pc:docMk/>
            <pc:sldMk cId="1480523509" sldId="2560"/>
            <ac:graphicFrameMk id="2" creationId="{7318BE71-527D-443B-42ED-7E4263DA9D42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6-16T17:43:47.773" v="4574" actId="478"/>
          <ac:graphicFrameMkLst>
            <pc:docMk/>
            <pc:sldMk cId="1480523509" sldId="2560"/>
            <ac:graphicFrameMk id="3" creationId="{B3C8B995-435C-2840-854E-20AF3CCBF96D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995-4428-91BB-AB10B25FAC3A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995-4428-91BB-AB10B25FAC3A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995-4428-91BB-AB10B25FAC3A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95-4428-91BB-AB10B25FAC3A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995-4428-91BB-AB10B25FAC3A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995-4428-91BB-AB10B25FAC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224.55</c:v>
                </c:pt>
                <c:pt idx="1">
                  <c:v>300.57</c:v>
                </c:pt>
                <c:pt idx="2">
                  <c:v>338.66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995-4428-91BB-AB10B25FAC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1929.15</c:v>
                </c:pt>
                <c:pt idx="1">
                  <c:v>3136.05</c:v>
                </c:pt>
                <c:pt idx="2">
                  <c:v>2948.94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F995-4428-91BB-AB10B25FAC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16/6/2026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16/6/2026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06/16/2026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15 DE JUNIO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15 de Junio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318BE71-527D-443B-42ED-7E4263DA9D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34304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2412842636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1917039948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2959015425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503407297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468945229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166058525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4063720631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190155012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3886806397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0923017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6293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31829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25332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155,165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95.74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164,174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87.46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02245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751,654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93.20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566,617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89.53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21,773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3664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226,970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206,361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5,704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23397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122,950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123.89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72,347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1,927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98847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192,053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79.72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174,821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67.55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4,663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172786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353,422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132.36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398,054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111.74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12,087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99481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10,413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80.96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9,562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50.98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275024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16777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1,591,935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90.25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49,112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3412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06317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9826385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269460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345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15 de Junio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68EEE38-E13C-E44E-E391-DD72497BAF3F}"/>
              </a:ext>
            </a:extLst>
          </p:cNvPr>
          <p:cNvSpPr txBox="1"/>
          <p:nvPr/>
        </p:nvSpPr>
        <p:spPr>
          <a:xfrm>
            <a:off x="11247036" y="3119195"/>
            <a:ext cx="646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2415</a:t>
            </a:r>
            <a:endParaRPr lang="es-CR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62858B5C-DAB9-BA2C-32EC-E97A8EF450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304878"/>
              </p:ext>
            </p:extLst>
          </p:nvPr>
        </p:nvGraphicFramePr>
        <p:xfrm>
          <a:off x="1120386" y="1237531"/>
          <a:ext cx="9823469" cy="3946944"/>
        </p:xfrm>
        <a:graphic>
          <a:graphicData uri="http://schemas.openxmlformats.org/drawingml/2006/table">
            <a:tbl>
              <a:tblPr/>
              <a:tblGrid>
                <a:gridCol w="3001940">
                  <a:extLst>
                    <a:ext uri="{9D8B030D-6E8A-4147-A177-3AD203B41FA5}">
                      <a16:colId xmlns:a16="http://schemas.microsoft.com/office/drawing/2014/main" val="2741420688"/>
                    </a:ext>
                  </a:extLst>
                </a:gridCol>
                <a:gridCol w="1576895">
                  <a:extLst>
                    <a:ext uri="{9D8B030D-6E8A-4147-A177-3AD203B41FA5}">
                      <a16:colId xmlns:a16="http://schemas.microsoft.com/office/drawing/2014/main" val="1733263911"/>
                    </a:ext>
                  </a:extLst>
                </a:gridCol>
                <a:gridCol w="1243995">
                  <a:extLst>
                    <a:ext uri="{9D8B030D-6E8A-4147-A177-3AD203B41FA5}">
                      <a16:colId xmlns:a16="http://schemas.microsoft.com/office/drawing/2014/main" val="3784553909"/>
                    </a:ext>
                  </a:extLst>
                </a:gridCol>
                <a:gridCol w="1427966">
                  <a:extLst>
                    <a:ext uri="{9D8B030D-6E8A-4147-A177-3AD203B41FA5}">
                      <a16:colId xmlns:a16="http://schemas.microsoft.com/office/drawing/2014/main" val="3356673900"/>
                    </a:ext>
                  </a:extLst>
                </a:gridCol>
                <a:gridCol w="1357881">
                  <a:extLst>
                    <a:ext uri="{9D8B030D-6E8A-4147-A177-3AD203B41FA5}">
                      <a16:colId xmlns:a16="http://schemas.microsoft.com/office/drawing/2014/main" val="3573583850"/>
                    </a:ext>
                  </a:extLst>
                </a:gridCol>
                <a:gridCol w="1214792">
                  <a:extLst>
                    <a:ext uri="{9D8B030D-6E8A-4147-A177-3AD203B41FA5}">
                      <a16:colId xmlns:a16="http://schemas.microsoft.com/office/drawing/2014/main" val="2076649691"/>
                    </a:ext>
                  </a:extLst>
                </a:gridCol>
              </a:tblGrid>
              <a:tr h="65198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710610"/>
                  </a:ext>
                </a:extLst>
              </a:tr>
              <a:tr h="234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1670360"/>
                  </a:ext>
                </a:extLst>
              </a:tr>
              <a:tr h="234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1,205,375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$338.66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79.49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3212112"/>
                  </a:ext>
                </a:extLst>
              </a:tr>
              <a:tr h="234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9,566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0.63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110850"/>
                  </a:ext>
                </a:extLst>
              </a:tr>
              <a:tr h="234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111,820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₡2,948.94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$279.64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7.37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207048"/>
                  </a:ext>
                </a:extLst>
              </a:tr>
              <a:tr h="234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2508751"/>
                  </a:ext>
                </a:extLst>
              </a:tr>
              <a:tr h="234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1,326,761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87.50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1651655"/>
                  </a:ext>
                </a:extLst>
              </a:tr>
              <a:tr h="234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189,621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12.50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722372"/>
                  </a:ext>
                </a:extLst>
              </a:tr>
              <a:tr h="24160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801,615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4595681"/>
                  </a:ext>
                </a:extLst>
              </a:tr>
              <a:tr h="24160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413,326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2717678"/>
                  </a:ext>
                </a:extLst>
              </a:tr>
              <a:tr h="234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1,516,382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4909639"/>
                  </a:ext>
                </a:extLst>
              </a:tr>
              <a:tr h="234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7737555"/>
                  </a:ext>
                </a:extLst>
              </a:tr>
              <a:tr h="702936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R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460076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C38747D4-16B7-967C-2D1C-93C811177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189901"/>
              </p:ext>
            </p:extLst>
          </p:nvPr>
        </p:nvGraphicFramePr>
        <p:xfrm>
          <a:off x="1120386" y="5392769"/>
          <a:ext cx="6902180" cy="557174"/>
        </p:xfrm>
        <a:graphic>
          <a:graphicData uri="http://schemas.openxmlformats.org/drawingml/2006/table">
            <a:tbl>
              <a:tblPr/>
              <a:tblGrid>
                <a:gridCol w="6902180">
                  <a:extLst>
                    <a:ext uri="{9D8B030D-6E8A-4147-A177-3AD203B41FA5}">
                      <a16:colId xmlns:a16="http://schemas.microsoft.com/office/drawing/2014/main" val="3360590780"/>
                    </a:ext>
                  </a:extLst>
                </a:gridCol>
              </a:tblGrid>
              <a:tr h="1871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Por vender (estimación): 31% Exportación (58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4381312"/>
                  </a:ext>
                </a:extLst>
              </a:tr>
              <a:tr h="15928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3605134"/>
                  </a:ext>
                </a:extLst>
              </a:tr>
              <a:tr h="1871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2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 (estimación): 69% Consumo Nacional (130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386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15 de Junio 2026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45A8BE9-EFF7-4A09-CE85-F50289340B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216000"/>
              </p:ext>
            </p:extLst>
          </p:nvPr>
        </p:nvGraphicFramePr>
        <p:xfrm>
          <a:off x="1097558" y="1303044"/>
          <a:ext cx="10018118" cy="4009590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363157268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1089368831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858656377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297920434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45498179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37781566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556716481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70465801"/>
                    </a:ext>
                  </a:extLst>
                </a:gridCol>
              </a:tblGrid>
              <a:tr h="36331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1836315"/>
                  </a:ext>
                </a:extLst>
              </a:tr>
              <a:tr h="5384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7083682"/>
                  </a:ext>
                </a:extLst>
              </a:tr>
              <a:tr h="2148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122,332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337.16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9,394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2,954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131,961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6495648"/>
                  </a:ext>
                </a:extLst>
              </a:tr>
              <a:tr h="2148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4,514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434,035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346.11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28,447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2,977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466,996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5587514"/>
                  </a:ext>
                </a:extLst>
              </a:tr>
              <a:tr h="2148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135,793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346.23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26,189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2,980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161,982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4800166"/>
                  </a:ext>
                </a:extLst>
              </a:tr>
              <a:tr h="2148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375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55,782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314.34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2,797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2,760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58,954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09969"/>
                  </a:ext>
                </a:extLst>
              </a:tr>
              <a:tr h="2148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134,925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343.39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12,370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2,957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147,707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3837710"/>
                  </a:ext>
                </a:extLst>
              </a:tr>
              <a:tr h="42079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4,030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316,759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326.75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31,421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2,895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352,210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480372"/>
                  </a:ext>
                </a:extLst>
              </a:tr>
              <a:tr h="2148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5,749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411.58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1,202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6,951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1159038"/>
                  </a:ext>
                </a:extLst>
              </a:tr>
              <a:tr h="21485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9,566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1,205,375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338.66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111,820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2,948.94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1,326,761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35901"/>
                  </a:ext>
                </a:extLst>
              </a:tr>
              <a:tr h="2148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3769883"/>
                  </a:ext>
                </a:extLst>
              </a:tr>
              <a:tr h="156019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0348751"/>
                  </a:ext>
                </a:extLst>
              </a:tr>
              <a:tr h="15935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59892"/>
                  </a:ext>
                </a:extLst>
              </a:tr>
              <a:tr h="214858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$ 338.66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2691892"/>
                  </a:ext>
                </a:extLst>
              </a:tr>
              <a:tr h="214858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₡2,948.94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2947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15 de Junio 2026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6205C40B-5D67-FC4A-5768-B902477EFB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666438"/>
              </p:ext>
            </p:extLst>
          </p:nvPr>
        </p:nvGraphicFramePr>
        <p:xfrm>
          <a:off x="1120387" y="1093651"/>
          <a:ext cx="9861934" cy="2377055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421501860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258851102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1203421538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808072780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2803498823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968088349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3087022623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1303383077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2701708383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965932271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3316671133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2899028228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2839428670"/>
                    </a:ext>
                  </a:extLst>
                </a:gridCol>
              </a:tblGrid>
              <a:tr h="15940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3748"/>
                  </a:ext>
                </a:extLst>
              </a:tr>
              <a:tr h="29148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27260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1,163,581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$224.55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75.83%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1,307,936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$300.57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76.13%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1,205,375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$338.66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79.49%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5548043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25,752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1.68%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13,176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0.77%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9,566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0.63%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1287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141,901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₡1,929.15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9.25%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140,781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₡3,136.05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8.19%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111,820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₡2,948.94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061145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74732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1,331,234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86.75%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1,461,893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85.09%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1,326,761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87.50%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5783993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203,267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13.25%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256,155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14.91%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189,621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12.50%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966818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673,257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855,397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801,615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9863076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516,076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43.39%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465,715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35.25%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413,326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34.02%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808677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1,534,501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1,718,048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1,516,382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434593"/>
                  </a:ext>
                </a:extLst>
              </a:tr>
            </a:tbl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1289498"/>
              </p:ext>
            </p:extLst>
          </p:nvPr>
        </p:nvGraphicFramePr>
        <p:xfrm>
          <a:off x="1120387" y="3549381"/>
          <a:ext cx="9861934" cy="1811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15 de Junio 2026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A6EF273F-7749-4D05-2E1D-231FD16711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11970"/>
              </p:ext>
            </p:extLst>
          </p:nvPr>
        </p:nvGraphicFramePr>
        <p:xfrm>
          <a:off x="1120386" y="1744596"/>
          <a:ext cx="9861935" cy="2982681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2172721792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965443328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1660170837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1458907145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2198537838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1325055044"/>
                    </a:ext>
                  </a:extLst>
                </a:gridCol>
              </a:tblGrid>
              <a:tr h="304604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3039199"/>
                  </a:ext>
                </a:extLst>
              </a:tr>
              <a:tr h="73104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9163077"/>
                  </a:ext>
                </a:extLst>
              </a:tr>
              <a:tr h="1949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2341388"/>
                  </a:ext>
                </a:extLst>
              </a:tr>
              <a:tr h="34115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167,503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41,088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126,415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286.35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0.63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279121"/>
                  </a:ext>
                </a:extLst>
              </a:tr>
              <a:tr h="34115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13,718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11,543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288.57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1.74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2335869"/>
                  </a:ext>
                </a:extLst>
              </a:tr>
              <a:tr h="21444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4689094"/>
                  </a:ext>
                </a:extLst>
              </a:tr>
              <a:tr h="23393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99339"/>
                  </a:ext>
                </a:extLst>
              </a:tr>
              <a:tr h="207131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8076103"/>
                  </a:ext>
                </a:extLst>
              </a:tr>
              <a:tr h="2071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8/6/2026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2702784"/>
                  </a:ext>
                </a:extLst>
              </a:tr>
              <a:tr h="2071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8/6/2026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5252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13581</TotalTime>
  <Words>965</Words>
  <Application>Microsoft Office PowerPoint</Application>
  <PresentationFormat>Panorámica</PresentationFormat>
  <Paragraphs>405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2026-06-16T18:04:16Z</dcterms:modified>
</cp:coreProperties>
</file>