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60" r:id="rId4"/>
    <p:sldId id="2556" r:id="rId5"/>
    <p:sldId id="2557" r:id="rId6"/>
    <p:sldId id="2558" r:id="rId7"/>
    <p:sldId id="2559" r:id="rId8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7565C0-1748-45FE-BC82-090E9A72284D}" v="7" dt="2026-06-09T16:55:14.4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6-09T16:55:28.598" v="4570" actId="1076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6-09T16:20:35.546" v="4513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6-09T16:20:35.546" v="4513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6-09T16:49:02.735" v="4556" actId="14100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6-09T16:21:24.842" v="4528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6-09T16:20:55.075" v="4524" actId="20577"/>
          <ac:spMkLst>
            <pc:docMk/>
            <pc:sldMk cId="263347290" sldId="2556"/>
            <ac:spMk id="6" creationId="{468EEE38-E13C-E44E-E391-DD72497BAF3F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6-09T16:48:37.391" v="4552" actId="14100"/>
          <ac:graphicFrameMkLst>
            <pc:docMk/>
            <pc:sldMk cId="263347290" sldId="2556"/>
            <ac:graphicFrameMk id="5" creationId="{5FC1767B-2CDF-CE6D-BBBA-C8E464A70555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6-09T16:49:02.735" v="4556" actId="14100"/>
          <ac:graphicFrameMkLst>
            <pc:docMk/>
            <pc:sldMk cId="263347290" sldId="2556"/>
            <ac:graphicFrameMk id="9" creationId="{59FA6959-679F-A454-EC32-BB3CB6B4E141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6-09T16:21:15.292" v="4525" actId="478"/>
          <ac:graphicFrameMkLst>
            <pc:docMk/>
            <pc:sldMk cId="263347290" sldId="2556"/>
            <ac:graphicFrameMk id="10" creationId="{83D84F6C-D45D-51F5-FAF6-286F207A0A49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6-09T16:21:19.690" v="4526" actId="478"/>
          <ac:graphicFrameMkLst>
            <pc:docMk/>
            <pc:sldMk cId="263347290" sldId="2556"/>
            <ac:graphicFrameMk id="11" creationId="{D8826903-89D5-485E-DE96-8E6BBD494DC9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6-09T16:46:45.876" v="4546" actId="14100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6-09T16:21:31.528" v="4531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6-09T16:21:28.029" v="4529" actId="478"/>
          <ac:graphicFrameMkLst>
            <pc:docMk/>
            <pc:sldMk cId="4186037163" sldId="2557"/>
            <ac:graphicFrameMk id="2" creationId="{748ECDD4-854B-36D0-E292-FDAFC2E286A1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6-09T16:46:45.876" v="4546" actId="14100"/>
          <ac:graphicFrameMkLst>
            <pc:docMk/>
            <pc:sldMk cId="4186037163" sldId="2557"/>
            <ac:graphicFrameMk id="3" creationId="{2F5CBE3C-B916-1359-971D-A8678E69C58F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6-09T16:51:52.871" v="4565" actId="14100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6-09T16:21:37.886" v="4534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6-09T16:51:34.679" v="4559" actId="14100"/>
          <ac:graphicFrameMkLst>
            <pc:docMk/>
            <pc:sldMk cId="1636667196" sldId="2558"/>
            <ac:graphicFrameMk id="5" creationId="{D9FE16CB-E059-655F-F912-E98FE012A8F8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6-09T16:51:52.871" v="4565" actId="14100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6-09T16:21:34.719" v="4532" actId="478"/>
          <ac:graphicFrameMkLst>
            <pc:docMk/>
            <pc:sldMk cId="1636667196" sldId="2558"/>
            <ac:graphicFrameMk id="7" creationId="{557CFC45-D01A-4E2B-A096-D65ED31FF448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6-09T16:51:36.360" v="4560" actId="478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6-09T16:55:28.598" v="4570" actId="1076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6-09T16:21:45.406" v="4537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6-09T16:55:28.598" v="4570" actId="1076"/>
          <ac:graphicFrameMkLst>
            <pc:docMk/>
            <pc:sldMk cId="1991370206" sldId="2559"/>
            <ac:graphicFrameMk id="5" creationId="{33C43F7A-DC18-05B7-F7E7-F3205C471180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6-09T16:21:41.229" v="4535" actId="478"/>
          <ac:graphicFrameMkLst>
            <pc:docMk/>
            <pc:sldMk cId="1991370206" sldId="2559"/>
            <ac:graphicFrameMk id="6" creationId="{22045BF1-2BC2-0F35-D8A2-1984DBEEA775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6-09T16:24:35.337" v="4539" actId="1076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6-09T16:20:44.650" v="4516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del mod">
          <ac:chgData name="Juan Carlos Castillo Molina" userId="3321f39d-c43d-4dc1-aab8-e37c264880eb" providerId="ADAL" clId="{CF0E7DC8-4F83-4E08-A75A-7ECE842A8D81}" dt="2026-06-09T16:20:41.526" v="4514" actId="478"/>
          <ac:graphicFrameMkLst>
            <pc:docMk/>
            <pc:sldMk cId="1480523509" sldId="2560"/>
            <ac:graphicFrameMk id="2" creationId="{F08F91F8-AB33-8F40-D168-034F46CCAC57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6-09T16:24:35.337" v="4539" actId="1076"/>
          <ac:graphicFrameMkLst>
            <pc:docMk/>
            <pc:sldMk cId="1480523509" sldId="2560"/>
            <ac:graphicFrameMk id="3" creationId="{B3C8B995-435C-2840-854E-20AF3CCBF96D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52B-48A5-9E59-3C15A21303AC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52B-48A5-9E59-3C15A21303AC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52B-48A5-9E59-3C15A21303AC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2B-48A5-9E59-3C15A21303AC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2B-48A5-9E59-3C15A21303AC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52B-48A5-9E59-3C15A21303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224.35</c:v>
                </c:pt>
                <c:pt idx="1">
                  <c:v>300.07</c:v>
                </c:pt>
                <c:pt idx="2">
                  <c:v>339.2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52B-48A5-9E59-3C15A21303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1926.37</c:v>
                </c:pt>
                <c:pt idx="1">
                  <c:v>3135.4</c:v>
                </c:pt>
                <c:pt idx="2">
                  <c:v>2957.68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B52B-48A5-9E59-3C15A21303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9/6/2026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9/6/2026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06/09/2026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8 DE JUNIO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8 de Junio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3C8B995-435C-2840-854E-20AF3CCBF9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238054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1145168325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1984465263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4099283439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391487482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4157739633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284265980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2535345750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1474545464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118333105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621848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3507347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7724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434709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155,165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95.74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164,174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87.46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945171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751,654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93.20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566,425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89.50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21,671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653938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226,970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206,361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5,704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79630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122,950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123.89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72,347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1,927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908982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192,053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79.72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174,821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67.55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4,663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687446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353,422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132.36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398,054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111.74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12,087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403755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10,413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80.96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9,562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50.98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26922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00625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1,591,743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90.24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49,011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52559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2156526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018604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483804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432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8 de Junio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68EEE38-E13C-E44E-E391-DD72497BAF3F}"/>
              </a:ext>
            </a:extLst>
          </p:cNvPr>
          <p:cNvSpPr txBox="1"/>
          <p:nvPr/>
        </p:nvSpPr>
        <p:spPr>
          <a:xfrm>
            <a:off x="11247036" y="3119195"/>
            <a:ext cx="646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2330</a:t>
            </a:r>
            <a:endParaRPr lang="es-CR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5FC1767B-2CDF-CE6D-BBBA-C8E464A70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180522"/>
              </p:ext>
            </p:extLst>
          </p:nvPr>
        </p:nvGraphicFramePr>
        <p:xfrm>
          <a:off x="1120386" y="1280001"/>
          <a:ext cx="9823469" cy="3860681"/>
        </p:xfrm>
        <a:graphic>
          <a:graphicData uri="http://schemas.openxmlformats.org/drawingml/2006/table">
            <a:tbl>
              <a:tblPr/>
              <a:tblGrid>
                <a:gridCol w="3001940">
                  <a:extLst>
                    <a:ext uri="{9D8B030D-6E8A-4147-A177-3AD203B41FA5}">
                      <a16:colId xmlns:a16="http://schemas.microsoft.com/office/drawing/2014/main" val="3437044647"/>
                    </a:ext>
                  </a:extLst>
                </a:gridCol>
                <a:gridCol w="1576895">
                  <a:extLst>
                    <a:ext uri="{9D8B030D-6E8A-4147-A177-3AD203B41FA5}">
                      <a16:colId xmlns:a16="http://schemas.microsoft.com/office/drawing/2014/main" val="3435195305"/>
                    </a:ext>
                  </a:extLst>
                </a:gridCol>
                <a:gridCol w="1243995">
                  <a:extLst>
                    <a:ext uri="{9D8B030D-6E8A-4147-A177-3AD203B41FA5}">
                      <a16:colId xmlns:a16="http://schemas.microsoft.com/office/drawing/2014/main" val="4081653728"/>
                    </a:ext>
                  </a:extLst>
                </a:gridCol>
                <a:gridCol w="1427966">
                  <a:extLst>
                    <a:ext uri="{9D8B030D-6E8A-4147-A177-3AD203B41FA5}">
                      <a16:colId xmlns:a16="http://schemas.microsoft.com/office/drawing/2014/main" val="2022132152"/>
                    </a:ext>
                  </a:extLst>
                </a:gridCol>
                <a:gridCol w="1357881">
                  <a:extLst>
                    <a:ext uri="{9D8B030D-6E8A-4147-A177-3AD203B41FA5}">
                      <a16:colId xmlns:a16="http://schemas.microsoft.com/office/drawing/2014/main" val="2658746883"/>
                    </a:ext>
                  </a:extLst>
                </a:gridCol>
                <a:gridCol w="1214792">
                  <a:extLst>
                    <a:ext uri="{9D8B030D-6E8A-4147-A177-3AD203B41FA5}">
                      <a16:colId xmlns:a16="http://schemas.microsoft.com/office/drawing/2014/main" val="3880500596"/>
                    </a:ext>
                  </a:extLst>
                </a:gridCol>
              </a:tblGrid>
              <a:tr h="62432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3553487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758840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1,185,129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$339.20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78.10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115036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17,377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1.15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3449273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108,765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₡2,957.68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$280.06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7.17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7076080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2950309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1,311,271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86.41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311300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206,239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13.59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0555372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765,468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4429524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437,038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7706723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1,517,510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232071"/>
                  </a:ext>
                </a:extLst>
              </a:tr>
              <a:tr h="23116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56360"/>
                  </a:ext>
                </a:extLst>
              </a:tr>
              <a:tr h="693504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638848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59FA6959-679F-A454-EC32-BB3CB6B4E1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250739"/>
              </p:ext>
            </p:extLst>
          </p:nvPr>
        </p:nvGraphicFramePr>
        <p:xfrm>
          <a:off x="1120386" y="5392767"/>
          <a:ext cx="6729652" cy="548640"/>
        </p:xfrm>
        <a:graphic>
          <a:graphicData uri="http://schemas.openxmlformats.org/drawingml/2006/table">
            <a:tbl>
              <a:tblPr/>
              <a:tblGrid>
                <a:gridCol w="6729652">
                  <a:extLst>
                    <a:ext uri="{9D8B030D-6E8A-4147-A177-3AD203B41FA5}">
                      <a16:colId xmlns:a16="http://schemas.microsoft.com/office/drawing/2014/main" val="772576043"/>
                    </a:ext>
                  </a:extLst>
                </a:gridCol>
              </a:tblGrid>
              <a:tr h="13388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Por vender (estimación): 35% Exportación (72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7823318"/>
                  </a:ext>
                </a:extLst>
              </a:tr>
              <a:tr h="9695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2580029"/>
                  </a:ext>
                </a:extLst>
              </a:tr>
              <a:tr h="13388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2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 (estimación): 65% Consumo Nacional (134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5783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8 de Junio 2026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2F5CBE3C-B916-1359-971D-A8678E69C5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72930"/>
              </p:ext>
            </p:extLst>
          </p:nvPr>
        </p:nvGraphicFramePr>
        <p:xfrm>
          <a:off x="1097558" y="1303043"/>
          <a:ext cx="10018118" cy="4048156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2517583527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3060534051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62164701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4219274420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46717437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51593679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251816648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3966777387"/>
                    </a:ext>
                  </a:extLst>
                </a:gridCol>
              </a:tblGrid>
              <a:tr h="396232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0337434"/>
                  </a:ext>
                </a:extLst>
              </a:tr>
              <a:tr h="529892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0096993"/>
                  </a:ext>
                </a:extLst>
              </a:tr>
              <a:tr h="211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122,332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337.16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8,944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2,951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131,511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6587605"/>
                  </a:ext>
                </a:extLst>
              </a:tr>
              <a:tr h="211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5,781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426,041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346.57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28,081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2,979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459,902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1108477"/>
                  </a:ext>
                </a:extLst>
              </a:tr>
              <a:tr h="211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132,068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347.59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25,386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2,994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157,454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8318568"/>
                  </a:ext>
                </a:extLst>
              </a:tr>
              <a:tr h="211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375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55,748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314.26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2,797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2,760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58,920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6870796"/>
                  </a:ext>
                </a:extLst>
              </a:tr>
              <a:tr h="211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132,874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344.01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11,931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2,936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145,217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9251869"/>
                  </a:ext>
                </a:extLst>
              </a:tr>
              <a:tr h="41408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10,574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310,317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327.37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30,425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2,920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351,316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6320145"/>
                  </a:ext>
                </a:extLst>
              </a:tr>
              <a:tr h="211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5,749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411.58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1,202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6,951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6329232"/>
                  </a:ext>
                </a:extLst>
              </a:tr>
              <a:tr h="21143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17,377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1,185,129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339.20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108,765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2,957.68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1,311,271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7385601"/>
                  </a:ext>
                </a:extLst>
              </a:tr>
              <a:tr h="211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3102575"/>
                  </a:ext>
                </a:extLst>
              </a:tr>
              <a:tr h="166834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569870"/>
                  </a:ext>
                </a:extLst>
              </a:tr>
              <a:tr h="17378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831312"/>
                  </a:ext>
                </a:extLst>
              </a:tr>
              <a:tr h="211434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$ 339.20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5101224"/>
                  </a:ext>
                </a:extLst>
              </a:tr>
              <a:tr h="211434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₡2,957.68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729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8 de Junio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D9FE16CB-E059-655F-F912-E98FE012A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39765"/>
              </p:ext>
            </p:extLst>
          </p:nvPr>
        </p:nvGraphicFramePr>
        <p:xfrm>
          <a:off x="1120388" y="1093651"/>
          <a:ext cx="9861934" cy="2377055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3192744884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908603746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1208666359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2458005811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3839201561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551135779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1403504514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1950196331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255472913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536859170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1397821110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2178296054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3355137357"/>
                    </a:ext>
                  </a:extLst>
                </a:gridCol>
              </a:tblGrid>
              <a:tr h="15940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069039"/>
                  </a:ext>
                </a:extLst>
              </a:tr>
              <a:tr h="29148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60763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1,157,699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$224.35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75.28%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1,300,686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$300.07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75.71%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1,185,129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$339.20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78.10%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41283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26,164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1.70%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15,839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0.92%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17,377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9596570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137,541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₡1,926.37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8.94%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136,532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₡3,135.40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7.95%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108,765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₡2,957.68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7.17%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860961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915141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1,321,404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85.93%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1,453,057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84.58%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1,311,271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86.41%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875386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216,359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14.07%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264,943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15.42%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206,239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13.59%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0779061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629,435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820,855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765,468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5755023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554,428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46.83%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495,670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37.65%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437,038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36.34%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682890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1,537,763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1,718,000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1,517,510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8357888"/>
                  </a:ext>
                </a:extLst>
              </a:tr>
            </a:tbl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8365785"/>
              </p:ext>
            </p:extLst>
          </p:nvPr>
        </p:nvGraphicFramePr>
        <p:xfrm>
          <a:off x="1120388" y="3536441"/>
          <a:ext cx="9861934" cy="1820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8 de Junio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33C43F7A-DC18-05B7-F7E7-F3205C4711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422101"/>
              </p:ext>
            </p:extLst>
          </p:nvPr>
        </p:nvGraphicFramePr>
        <p:xfrm>
          <a:off x="1120386" y="1580694"/>
          <a:ext cx="9861935" cy="3034438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3160126074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3985218946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2181805678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229955526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3420447662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1598517023"/>
                    </a:ext>
                  </a:extLst>
                </a:gridCol>
              </a:tblGrid>
              <a:tr h="309890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118834"/>
                  </a:ext>
                </a:extLst>
              </a:tr>
              <a:tr h="7437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616256"/>
                  </a:ext>
                </a:extLst>
              </a:tr>
              <a:tr h="1983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2666457"/>
                  </a:ext>
                </a:extLst>
              </a:tr>
              <a:tr h="34707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149,833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43,593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106,240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284.56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-2.65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2022748"/>
                  </a:ext>
                </a:extLst>
              </a:tr>
              <a:tr h="34707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10,238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8,063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283.64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-10.36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5308043"/>
                  </a:ext>
                </a:extLst>
              </a:tr>
              <a:tr h="21816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45010"/>
                  </a:ext>
                </a:extLst>
              </a:tr>
              <a:tr h="2379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8228490"/>
                  </a:ext>
                </a:extLst>
              </a:tr>
              <a:tr h="210725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2031035"/>
                  </a:ext>
                </a:extLst>
              </a:tr>
              <a:tr h="2107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1/6/2026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338344"/>
                  </a:ext>
                </a:extLst>
              </a:tr>
              <a:tr h="2107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1/6/2026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2531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13561</TotalTime>
  <Words>967</Words>
  <Application>Microsoft Office PowerPoint</Application>
  <PresentationFormat>Panorámica</PresentationFormat>
  <Paragraphs>405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2026-06-09T16:55:32Z</dcterms:modified>
</cp:coreProperties>
</file>